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1"/>
  </p:handoutMasterIdLst>
  <p:sldIdLst>
    <p:sldId id="284" r:id="rId2"/>
    <p:sldId id="273" r:id="rId3"/>
    <p:sldId id="281" r:id="rId4"/>
    <p:sldId id="268" r:id="rId5"/>
    <p:sldId id="286" r:id="rId6"/>
    <p:sldId id="275" r:id="rId7"/>
    <p:sldId id="279" r:id="rId8"/>
    <p:sldId id="283" r:id="rId9"/>
    <p:sldId id="276" r:id="rId10"/>
    <p:sldId id="256" r:id="rId11"/>
    <p:sldId id="263" r:id="rId12"/>
    <p:sldId id="267" r:id="rId13"/>
    <p:sldId id="257" r:id="rId14"/>
    <p:sldId id="264" r:id="rId15"/>
    <p:sldId id="265" r:id="rId16"/>
    <p:sldId id="258" r:id="rId17"/>
    <p:sldId id="259" r:id="rId18"/>
    <p:sldId id="260" r:id="rId19"/>
    <p:sldId id="266" r:id="rId20"/>
  </p:sldIdLst>
  <p:sldSz cx="9144000" cy="6858000" type="screen4x3"/>
  <p:notesSz cx="6858000" cy="911701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5" autoAdjust="0"/>
  </p:normalViewPr>
  <p:slideViewPr>
    <p:cSldViewPr>
      <p:cViewPr varScale="1">
        <p:scale>
          <a:sx n="66" d="100"/>
          <a:sy n="66" d="100"/>
        </p:scale>
        <p:origin x="12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F457E586-8BC2-4DC4-BD5A-FAC06E932D25}" type="slidenum">
              <a:rPr lang="en-US"/>
              <a:pPr/>
              <a:t>‹#›</a:t>
            </a:fld>
            <a:endParaRPr lang="en-US"/>
          </a:p>
        </p:txBody>
      </p:sp>
    </p:spTree>
    <p:extLst>
      <p:ext uri="{BB962C8B-B14F-4D97-AF65-F5344CB8AC3E}">
        <p14:creationId xmlns:p14="http://schemas.microsoft.com/office/powerpoint/2010/main" val="14598046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1422400"/>
            <a:ext cx="9147175" cy="5435600"/>
            <a:chOff x="0" y="896"/>
            <a:chExt cx="5762" cy="3424"/>
          </a:xfrm>
        </p:grpSpPr>
        <p:grpSp>
          <p:nvGrpSpPr>
            <p:cNvPr id="18435" name="Group 3"/>
            <p:cNvGrpSpPr>
              <a:grpSpLocks/>
            </p:cNvGrpSpPr>
            <p:nvPr userDrawn="1"/>
          </p:nvGrpSpPr>
          <p:grpSpPr bwMode="auto">
            <a:xfrm>
              <a:off x="20" y="896"/>
              <a:ext cx="5742" cy="3424"/>
              <a:chOff x="20" y="896"/>
              <a:chExt cx="5742" cy="3424"/>
            </a:xfrm>
          </p:grpSpPr>
          <p:sp>
            <p:nvSpPr>
              <p:cNvPr id="18436"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8437"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8438"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8439"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8440"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8441"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8442"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8443"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8444"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8445"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8446"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8447"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8448"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18449" name="Group 17"/>
            <p:cNvGrpSpPr>
              <a:grpSpLocks/>
            </p:cNvGrpSpPr>
            <p:nvPr userDrawn="1"/>
          </p:nvGrpSpPr>
          <p:grpSpPr bwMode="auto">
            <a:xfrm>
              <a:off x="0" y="2291"/>
              <a:ext cx="1385" cy="1702"/>
              <a:chOff x="0" y="2291"/>
              <a:chExt cx="1385" cy="1702"/>
            </a:xfrm>
          </p:grpSpPr>
          <p:sp>
            <p:nvSpPr>
              <p:cNvPr id="18450"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18451"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18452"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18453"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54"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55"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56"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57"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58"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59"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60"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61"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2"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3"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4"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5"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6"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7"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8"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69"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70"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71"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72"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73"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74"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75"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76"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18477"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78"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79"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80"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81"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18482"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83"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84"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18485"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86"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87"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88"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18489"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90"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91"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92"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93"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18494"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18495"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8496"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8497"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18498"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18499"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0"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1"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2"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3"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4"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5"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6"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7"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8"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09"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10"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11"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12"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13"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18514"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18515"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18516"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8517"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18518"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19"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18520"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21"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22"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8523"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18524"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25"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26"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27"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28"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18529"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30"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31"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32"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18533"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18534"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18535"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18536"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37"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38"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39"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18540"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41"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42"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43"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44"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18545"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18546"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8547"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8548"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18549"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18550"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18551"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2"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3"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4"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5"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6"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7"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8558"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18559"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18560"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18561"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8562"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18563"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18564"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18565"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18566"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8567"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18568"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18569"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18570"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18571"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18572"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18573"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18574"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18575"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18576"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18577"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18578"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18579"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18580"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18581"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8582"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8583"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1858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1858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1858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8587"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p>
        </p:txBody>
      </p:sp>
      <p:sp>
        <p:nvSpPr>
          <p:cNvPr id="18588"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p>
        </p:txBody>
      </p:sp>
      <p:sp>
        <p:nvSpPr>
          <p:cNvPr id="18589"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0E3C2C4C-860F-4798-BDD7-EE6F6730D6D1}" type="slidenum">
              <a:rPr lang="en-US"/>
              <a:pPr/>
              <a:t>‹#›</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585"/>
                                        </p:tgtEl>
                                        <p:attrNameLst>
                                          <p:attrName>style.visibility</p:attrName>
                                        </p:attrNameLst>
                                      </p:cBhvr>
                                      <p:to>
                                        <p:strVal val="visible"/>
                                      </p:to>
                                    </p:set>
                                    <p:animEffect transition="in" filter="fade">
                                      <p:cBhvr>
                                        <p:cTn id="7" dur="1000"/>
                                        <p:tgtEl>
                                          <p:spTgt spid="18585"/>
                                        </p:tgtEl>
                                      </p:cBhvr>
                                    </p:animEffect>
                                    <p:anim calcmode="lin" valueType="num">
                                      <p:cBhvr>
                                        <p:cTn id="8" dur="1000" fill="hold"/>
                                        <p:tgtEl>
                                          <p:spTgt spid="18585"/>
                                        </p:tgtEl>
                                        <p:attrNameLst>
                                          <p:attrName>ppt_x</p:attrName>
                                        </p:attrNameLst>
                                      </p:cBhvr>
                                      <p:tavLst>
                                        <p:tav tm="0">
                                          <p:val>
                                            <p:strVal val="#ppt_x"/>
                                          </p:val>
                                        </p:tav>
                                        <p:tav tm="100000">
                                          <p:val>
                                            <p:strVal val="#ppt_x"/>
                                          </p:val>
                                        </p:tav>
                                      </p:tavLst>
                                    </p:anim>
                                    <p:anim calcmode="lin" valueType="num">
                                      <p:cBhvr>
                                        <p:cTn id="9" dur="898" decel="100000" fill="hold"/>
                                        <p:tgtEl>
                                          <p:spTgt spid="18585"/>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58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586">
                                            <p:txEl>
                                              <p:pRg st="0" end="0"/>
                                            </p:txEl>
                                          </p:spTgt>
                                        </p:tgtEl>
                                        <p:attrNameLst>
                                          <p:attrName>style.visibility</p:attrName>
                                        </p:attrNameLst>
                                      </p:cBhvr>
                                      <p:to>
                                        <p:strVal val="visible"/>
                                      </p:to>
                                    </p:set>
                                    <p:animEffect transition="in" filter="fade">
                                      <p:cBhvr>
                                        <p:cTn id="15" dur="1000"/>
                                        <p:tgtEl>
                                          <p:spTgt spid="18586">
                                            <p:txEl>
                                              <p:pRg st="0" end="0"/>
                                            </p:txEl>
                                          </p:spTgt>
                                        </p:tgtEl>
                                      </p:cBhvr>
                                    </p:animEffect>
                                    <p:anim calcmode="lin" valueType="num">
                                      <p:cBhvr>
                                        <p:cTn id="16" dur="1000" fill="hold"/>
                                        <p:tgtEl>
                                          <p:spTgt spid="1858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58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58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85" grpId="0"/>
      <p:bldP spid="18586" grpId="0" build="p">
        <p:tmplLst>
          <p:tmpl lvl="1">
            <p:tnLst>
              <p:par>
                <p:cTn presetID="37" presetClass="entr" presetSubtype="0" fill="hold" nodeType="clickEffect">
                  <p:stCondLst>
                    <p:cond delay="0"/>
                  </p:stCondLst>
                  <p:childTnLst>
                    <p:set>
                      <p:cBhvr>
                        <p:cTn dur="1" fill="hold">
                          <p:stCondLst>
                            <p:cond delay="0"/>
                          </p:stCondLst>
                        </p:cTn>
                        <p:tgtEl>
                          <p:spTgt spid="18586"/>
                        </p:tgtEl>
                        <p:attrNameLst>
                          <p:attrName>style.visibility</p:attrName>
                        </p:attrNameLst>
                      </p:cBhvr>
                      <p:to>
                        <p:strVal val="visible"/>
                      </p:to>
                    </p:set>
                    <p:animEffect transition="in" filter="fade">
                      <p:cBhvr>
                        <p:cTn dur="1000"/>
                        <p:tgtEl>
                          <p:spTgt spid="18586"/>
                        </p:tgtEl>
                      </p:cBhvr>
                    </p:animEffect>
                    <p:anim calcmode="lin" valueType="num">
                      <p:cBhvr>
                        <p:cTn dur="1000" fill="hold"/>
                        <p:tgtEl>
                          <p:spTgt spid="18586"/>
                        </p:tgtEl>
                        <p:attrNameLst>
                          <p:attrName>ppt_x</p:attrName>
                        </p:attrNameLst>
                      </p:cBhvr>
                      <p:tavLst>
                        <p:tav tm="0">
                          <p:val>
                            <p:strVal val="#ppt_x"/>
                          </p:val>
                        </p:tav>
                        <p:tav tm="100000">
                          <p:val>
                            <p:strVal val="#ppt_x"/>
                          </p:val>
                        </p:tav>
                      </p:tavLst>
                    </p:anim>
                    <p:anim calcmode="lin" valueType="num">
                      <p:cBhvr>
                        <p:cTn dur="898" decel="100000" fill="hold"/>
                        <p:tgtEl>
                          <p:spTgt spid="1858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8586"/>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F91AFE-9FA6-4D3B-AC4A-61D71F9DE061}" type="slidenum">
              <a:rPr lang="en-US"/>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A14281-4FDB-42DE-92C0-536A3A827E91}" type="slidenum">
              <a:rPr lang="en-US"/>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E70697-F140-4C49-98B2-8AAA30484480}" type="slidenum">
              <a:rPr lang="en-US"/>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977049-CBE0-4392-A67C-AA711BEE92A6}" type="slidenum">
              <a:rPr lang="en-US"/>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C6F57B-202C-4A18-8B89-4DA5082D3923}" type="slidenum">
              <a:rPr lang="en-US"/>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36D34A-AE19-48FE-8838-92136D0E4DB7}" type="slidenum">
              <a:rPr lang="en-US"/>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D024E7-38C6-4EF1-9604-DF1F0FBE24E3}" type="slidenum">
              <a:rPr lang="en-US"/>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16DF652-AA84-41E6-BAAE-98872A7D8460}" type="slidenum">
              <a:rPr lang="en-US"/>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F43884-A641-40FD-913A-0CB11F7578C5}" type="slidenum">
              <a:rPr lang="en-US"/>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EDEAE-51D4-428A-BBAF-BF8CCE8332E9}" type="slidenum">
              <a:rPr lang="en-US"/>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422400"/>
            <a:ext cx="9147175" cy="5435600"/>
            <a:chOff x="0" y="896"/>
            <a:chExt cx="5762" cy="3424"/>
          </a:xfrm>
        </p:grpSpPr>
        <p:grpSp>
          <p:nvGrpSpPr>
            <p:cNvPr id="17411" name="Group 3"/>
            <p:cNvGrpSpPr>
              <a:grpSpLocks/>
            </p:cNvGrpSpPr>
            <p:nvPr userDrawn="1"/>
          </p:nvGrpSpPr>
          <p:grpSpPr bwMode="auto">
            <a:xfrm>
              <a:off x="20" y="896"/>
              <a:ext cx="5742" cy="3424"/>
              <a:chOff x="20" y="896"/>
              <a:chExt cx="5742" cy="3424"/>
            </a:xfrm>
          </p:grpSpPr>
          <p:sp>
            <p:nvSpPr>
              <p:cNvPr id="1741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741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741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741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741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741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741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741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742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742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742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742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742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17425" name="Group 17"/>
            <p:cNvGrpSpPr>
              <a:grpSpLocks/>
            </p:cNvGrpSpPr>
            <p:nvPr userDrawn="1"/>
          </p:nvGrpSpPr>
          <p:grpSpPr bwMode="auto">
            <a:xfrm>
              <a:off x="0" y="2291"/>
              <a:ext cx="1385" cy="1702"/>
              <a:chOff x="0" y="2291"/>
              <a:chExt cx="1385" cy="1702"/>
            </a:xfrm>
          </p:grpSpPr>
          <p:sp>
            <p:nvSpPr>
              <p:cNvPr id="1742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2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2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2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3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3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3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4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1745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5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5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6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1746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6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6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7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7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8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1749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1749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1749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9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9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9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1749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9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1749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749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1750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1750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0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1750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1751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1751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1751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1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1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1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1751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1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1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1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2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1752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1752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752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752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1752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1752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1752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2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2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3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3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3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3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753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1753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1753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1753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753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1753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1754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1754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1754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754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1754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1754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1754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1754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1754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1754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1755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1755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1755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1755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1755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1755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1755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1755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755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755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1756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17561"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562"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17563"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17564"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E7570CD2-5DEB-4EF5-8F78-132E2CCBCFA4}" type="slidenum">
              <a:rPr lang="en-US"/>
              <a:pPr/>
              <a:t>‹#›</a:t>
            </a:fld>
            <a:endParaRPr lang="en-US"/>
          </a:p>
        </p:txBody>
      </p:sp>
      <p:sp>
        <p:nvSpPr>
          <p:cNvPr id="17565"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7561"/>
                                        </p:tgtEl>
                                        <p:attrNameLst>
                                          <p:attrName>style.visibility</p:attrName>
                                        </p:attrNameLst>
                                      </p:cBhvr>
                                      <p:to>
                                        <p:strVal val="visible"/>
                                      </p:to>
                                    </p:set>
                                    <p:animEffect transition="in" filter="fade">
                                      <p:cBhvr>
                                        <p:cTn id="7" dur="1000"/>
                                        <p:tgtEl>
                                          <p:spTgt spid="17561"/>
                                        </p:tgtEl>
                                      </p:cBhvr>
                                    </p:animEffect>
                                    <p:anim calcmode="lin" valueType="num">
                                      <p:cBhvr>
                                        <p:cTn id="8" dur="1000" fill="hold"/>
                                        <p:tgtEl>
                                          <p:spTgt spid="17561"/>
                                        </p:tgtEl>
                                        <p:attrNameLst>
                                          <p:attrName>ppt_x</p:attrName>
                                        </p:attrNameLst>
                                      </p:cBhvr>
                                      <p:tavLst>
                                        <p:tav tm="0">
                                          <p:val>
                                            <p:strVal val="#ppt_x"/>
                                          </p:val>
                                        </p:tav>
                                        <p:tav tm="100000">
                                          <p:val>
                                            <p:strVal val="#ppt_x"/>
                                          </p:val>
                                        </p:tav>
                                      </p:tavLst>
                                    </p:anim>
                                    <p:anim calcmode="lin" valueType="num">
                                      <p:cBhvr>
                                        <p:cTn id="9" dur="898" decel="100000" fill="hold"/>
                                        <p:tgtEl>
                                          <p:spTgt spid="1756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756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7565">
                                            <p:txEl>
                                              <p:pRg st="0" end="0"/>
                                            </p:txEl>
                                          </p:spTgt>
                                        </p:tgtEl>
                                        <p:attrNameLst>
                                          <p:attrName>style.visibility</p:attrName>
                                        </p:attrNameLst>
                                      </p:cBhvr>
                                      <p:to>
                                        <p:strVal val="visible"/>
                                      </p:to>
                                    </p:set>
                                    <p:animEffect transition="in" filter="fade">
                                      <p:cBhvr>
                                        <p:cTn id="15" dur="1000"/>
                                        <p:tgtEl>
                                          <p:spTgt spid="17565">
                                            <p:txEl>
                                              <p:pRg st="0" end="0"/>
                                            </p:txEl>
                                          </p:spTgt>
                                        </p:tgtEl>
                                      </p:cBhvr>
                                    </p:animEffect>
                                    <p:anim calcmode="lin" valueType="num">
                                      <p:cBhvr>
                                        <p:cTn id="16" dur="1000" fill="hold"/>
                                        <p:tgtEl>
                                          <p:spTgt spid="1756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756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7565">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7565">
                                            <p:txEl>
                                              <p:pRg st="1" end="1"/>
                                            </p:txEl>
                                          </p:spTgt>
                                        </p:tgtEl>
                                        <p:attrNameLst>
                                          <p:attrName>style.visibility</p:attrName>
                                        </p:attrNameLst>
                                      </p:cBhvr>
                                      <p:to>
                                        <p:strVal val="visible"/>
                                      </p:to>
                                    </p:set>
                                    <p:animEffect transition="in" filter="fade">
                                      <p:cBhvr>
                                        <p:cTn id="21" dur="1000"/>
                                        <p:tgtEl>
                                          <p:spTgt spid="17565">
                                            <p:txEl>
                                              <p:pRg st="1" end="1"/>
                                            </p:txEl>
                                          </p:spTgt>
                                        </p:tgtEl>
                                      </p:cBhvr>
                                    </p:animEffect>
                                    <p:anim calcmode="lin" valueType="num">
                                      <p:cBhvr>
                                        <p:cTn id="22" dur="1000" fill="hold"/>
                                        <p:tgtEl>
                                          <p:spTgt spid="17565">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756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7565">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7565">
                                            <p:txEl>
                                              <p:pRg st="2" end="2"/>
                                            </p:txEl>
                                          </p:spTgt>
                                        </p:tgtEl>
                                        <p:attrNameLst>
                                          <p:attrName>style.visibility</p:attrName>
                                        </p:attrNameLst>
                                      </p:cBhvr>
                                      <p:to>
                                        <p:strVal val="visible"/>
                                      </p:to>
                                    </p:set>
                                    <p:animEffect transition="in" filter="fade">
                                      <p:cBhvr>
                                        <p:cTn id="27" dur="1000"/>
                                        <p:tgtEl>
                                          <p:spTgt spid="17565">
                                            <p:txEl>
                                              <p:pRg st="2" end="2"/>
                                            </p:txEl>
                                          </p:spTgt>
                                        </p:tgtEl>
                                      </p:cBhvr>
                                    </p:animEffect>
                                    <p:anim calcmode="lin" valueType="num">
                                      <p:cBhvr>
                                        <p:cTn id="28" dur="1000" fill="hold"/>
                                        <p:tgtEl>
                                          <p:spTgt spid="17565">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7565">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7565">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7565">
                                            <p:txEl>
                                              <p:pRg st="3" end="3"/>
                                            </p:txEl>
                                          </p:spTgt>
                                        </p:tgtEl>
                                        <p:attrNameLst>
                                          <p:attrName>style.visibility</p:attrName>
                                        </p:attrNameLst>
                                      </p:cBhvr>
                                      <p:to>
                                        <p:strVal val="visible"/>
                                      </p:to>
                                    </p:set>
                                    <p:animEffect transition="in" filter="fade">
                                      <p:cBhvr>
                                        <p:cTn id="33" dur="1000"/>
                                        <p:tgtEl>
                                          <p:spTgt spid="17565">
                                            <p:txEl>
                                              <p:pRg st="3" end="3"/>
                                            </p:txEl>
                                          </p:spTgt>
                                        </p:tgtEl>
                                      </p:cBhvr>
                                    </p:animEffect>
                                    <p:anim calcmode="lin" valueType="num">
                                      <p:cBhvr>
                                        <p:cTn id="34" dur="1000" fill="hold"/>
                                        <p:tgtEl>
                                          <p:spTgt spid="17565">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7565">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7565">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7565">
                                            <p:txEl>
                                              <p:pRg st="4" end="4"/>
                                            </p:txEl>
                                          </p:spTgt>
                                        </p:tgtEl>
                                        <p:attrNameLst>
                                          <p:attrName>style.visibility</p:attrName>
                                        </p:attrNameLst>
                                      </p:cBhvr>
                                      <p:to>
                                        <p:strVal val="visible"/>
                                      </p:to>
                                    </p:set>
                                    <p:animEffect transition="in" filter="fade">
                                      <p:cBhvr>
                                        <p:cTn id="39" dur="1000"/>
                                        <p:tgtEl>
                                          <p:spTgt spid="17565">
                                            <p:txEl>
                                              <p:pRg st="4" end="4"/>
                                            </p:txEl>
                                          </p:spTgt>
                                        </p:tgtEl>
                                      </p:cBhvr>
                                    </p:animEffect>
                                    <p:anim calcmode="lin" valueType="num">
                                      <p:cBhvr>
                                        <p:cTn id="40" dur="1000" fill="hold"/>
                                        <p:tgtEl>
                                          <p:spTgt spid="17565">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7565">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756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61" grpId="0"/>
      <p:bldP spid="17565" grpId="0" build="p">
        <p:tmplLst>
          <p:tmpl lvl="1">
            <p:tnLst>
              <p:par>
                <p:cTn presetID="37" presetClass="entr" presetSubtype="0" fill="hold" nodeType="clickEffect">
                  <p:stCondLst>
                    <p:cond delay="0"/>
                  </p:stCondLst>
                  <p:childTnLst>
                    <p:set>
                      <p:cBhvr>
                        <p:cTn dur="1" fill="hold">
                          <p:stCondLst>
                            <p:cond delay="0"/>
                          </p:stCondLst>
                        </p:cTn>
                        <p:tgtEl>
                          <p:spTgt spid="17565"/>
                        </p:tgtEl>
                        <p:attrNameLst>
                          <p:attrName>style.visibility</p:attrName>
                        </p:attrNameLst>
                      </p:cBhvr>
                      <p:to>
                        <p:strVal val="visible"/>
                      </p:to>
                    </p:set>
                    <p:animEffect transition="in" filter="fade">
                      <p:cBhvr>
                        <p:cTn dur="1000"/>
                        <p:tgtEl>
                          <p:spTgt spid="17565"/>
                        </p:tgtEl>
                      </p:cBhvr>
                    </p:animEffect>
                    <p:anim calcmode="lin" valueType="num">
                      <p:cBhvr>
                        <p:cTn dur="1000" fill="hold"/>
                        <p:tgtEl>
                          <p:spTgt spid="17565"/>
                        </p:tgtEl>
                        <p:attrNameLst>
                          <p:attrName>ppt_x</p:attrName>
                        </p:attrNameLst>
                      </p:cBhvr>
                      <p:tavLst>
                        <p:tav tm="0">
                          <p:val>
                            <p:strVal val="#ppt_x"/>
                          </p:val>
                        </p:tav>
                        <p:tav tm="100000">
                          <p:val>
                            <p:strVal val="#ppt_x"/>
                          </p:val>
                        </p:tav>
                      </p:tavLst>
                    </p:anim>
                    <p:anim calcmode="lin" valueType="num">
                      <p:cBhvr>
                        <p:cTn dur="898" decel="100000" fill="hold"/>
                        <p:tgtEl>
                          <p:spTgt spid="1756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7565"/>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7565"/>
                        </p:tgtEl>
                        <p:attrNameLst>
                          <p:attrName>style.visibility</p:attrName>
                        </p:attrNameLst>
                      </p:cBhvr>
                      <p:to>
                        <p:strVal val="visible"/>
                      </p:to>
                    </p:set>
                    <p:animEffect transition="in" filter="fade">
                      <p:cBhvr>
                        <p:cTn dur="1000"/>
                        <p:tgtEl>
                          <p:spTgt spid="17565"/>
                        </p:tgtEl>
                      </p:cBhvr>
                    </p:animEffect>
                    <p:anim calcmode="lin" valueType="num">
                      <p:cBhvr>
                        <p:cTn dur="1000" fill="hold"/>
                        <p:tgtEl>
                          <p:spTgt spid="17565"/>
                        </p:tgtEl>
                        <p:attrNameLst>
                          <p:attrName>ppt_x</p:attrName>
                        </p:attrNameLst>
                      </p:cBhvr>
                      <p:tavLst>
                        <p:tav tm="0">
                          <p:val>
                            <p:strVal val="#ppt_x"/>
                          </p:val>
                        </p:tav>
                        <p:tav tm="100000">
                          <p:val>
                            <p:strVal val="#ppt_x"/>
                          </p:val>
                        </p:tav>
                      </p:tavLst>
                    </p:anim>
                    <p:anim calcmode="lin" valueType="num">
                      <p:cBhvr>
                        <p:cTn dur="898" decel="100000" fill="hold"/>
                        <p:tgtEl>
                          <p:spTgt spid="1756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7565"/>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7565"/>
                        </p:tgtEl>
                        <p:attrNameLst>
                          <p:attrName>style.visibility</p:attrName>
                        </p:attrNameLst>
                      </p:cBhvr>
                      <p:to>
                        <p:strVal val="visible"/>
                      </p:to>
                    </p:set>
                    <p:animEffect transition="in" filter="fade">
                      <p:cBhvr>
                        <p:cTn dur="1000"/>
                        <p:tgtEl>
                          <p:spTgt spid="17565"/>
                        </p:tgtEl>
                      </p:cBhvr>
                    </p:animEffect>
                    <p:anim calcmode="lin" valueType="num">
                      <p:cBhvr>
                        <p:cTn dur="1000" fill="hold"/>
                        <p:tgtEl>
                          <p:spTgt spid="17565"/>
                        </p:tgtEl>
                        <p:attrNameLst>
                          <p:attrName>ppt_x</p:attrName>
                        </p:attrNameLst>
                      </p:cBhvr>
                      <p:tavLst>
                        <p:tav tm="0">
                          <p:val>
                            <p:strVal val="#ppt_x"/>
                          </p:val>
                        </p:tav>
                        <p:tav tm="100000">
                          <p:val>
                            <p:strVal val="#ppt_x"/>
                          </p:val>
                        </p:tav>
                      </p:tavLst>
                    </p:anim>
                    <p:anim calcmode="lin" valueType="num">
                      <p:cBhvr>
                        <p:cTn dur="898" decel="100000" fill="hold"/>
                        <p:tgtEl>
                          <p:spTgt spid="1756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7565"/>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7565"/>
                        </p:tgtEl>
                        <p:attrNameLst>
                          <p:attrName>style.visibility</p:attrName>
                        </p:attrNameLst>
                      </p:cBhvr>
                      <p:to>
                        <p:strVal val="visible"/>
                      </p:to>
                    </p:set>
                    <p:animEffect transition="in" filter="fade">
                      <p:cBhvr>
                        <p:cTn dur="1000"/>
                        <p:tgtEl>
                          <p:spTgt spid="17565"/>
                        </p:tgtEl>
                      </p:cBhvr>
                    </p:animEffect>
                    <p:anim calcmode="lin" valueType="num">
                      <p:cBhvr>
                        <p:cTn dur="1000" fill="hold"/>
                        <p:tgtEl>
                          <p:spTgt spid="17565"/>
                        </p:tgtEl>
                        <p:attrNameLst>
                          <p:attrName>ppt_x</p:attrName>
                        </p:attrNameLst>
                      </p:cBhvr>
                      <p:tavLst>
                        <p:tav tm="0">
                          <p:val>
                            <p:strVal val="#ppt_x"/>
                          </p:val>
                        </p:tav>
                        <p:tav tm="100000">
                          <p:val>
                            <p:strVal val="#ppt_x"/>
                          </p:val>
                        </p:tav>
                      </p:tavLst>
                    </p:anim>
                    <p:anim calcmode="lin" valueType="num">
                      <p:cBhvr>
                        <p:cTn dur="898" decel="100000" fill="hold"/>
                        <p:tgtEl>
                          <p:spTgt spid="1756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7565"/>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7565"/>
                        </p:tgtEl>
                        <p:attrNameLst>
                          <p:attrName>style.visibility</p:attrName>
                        </p:attrNameLst>
                      </p:cBhvr>
                      <p:to>
                        <p:strVal val="visible"/>
                      </p:to>
                    </p:set>
                    <p:animEffect transition="in" filter="fade">
                      <p:cBhvr>
                        <p:cTn dur="1000"/>
                        <p:tgtEl>
                          <p:spTgt spid="17565"/>
                        </p:tgtEl>
                      </p:cBhvr>
                    </p:animEffect>
                    <p:anim calcmode="lin" valueType="num">
                      <p:cBhvr>
                        <p:cTn dur="1000" fill="hold"/>
                        <p:tgtEl>
                          <p:spTgt spid="17565"/>
                        </p:tgtEl>
                        <p:attrNameLst>
                          <p:attrName>ppt_x</p:attrName>
                        </p:attrNameLst>
                      </p:cBhvr>
                      <p:tavLst>
                        <p:tav tm="0">
                          <p:val>
                            <p:strVal val="#ppt_x"/>
                          </p:val>
                        </p:tav>
                        <p:tav tm="100000">
                          <p:val>
                            <p:strVal val="#ppt_x"/>
                          </p:val>
                        </p:tav>
                      </p:tavLst>
                    </p:anim>
                    <p:anim calcmode="lin" valueType="num">
                      <p:cBhvr>
                        <p:cTn dur="898" decel="100000" fill="hold"/>
                        <p:tgtEl>
                          <p:spTgt spid="1756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7565"/>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a:t>Enlightenment </a:t>
            </a:r>
          </a:p>
        </p:txBody>
      </p:sp>
      <p:sp>
        <p:nvSpPr>
          <p:cNvPr id="47107" name="Rectangle 3"/>
          <p:cNvSpPr>
            <a:spLocks noGrp="1" noRot="1" noChangeArrowheads="1"/>
          </p:cNvSpPr>
          <p:nvPr>
            <p:ph type="body" idx="1"/>
          </p:nvPr>
        </p:nvSpPr>
        <p:spPr/>
        <p:txBody>
          <a:bodyPr/>
          <a:lstStyle/>
          <a:p>
            <a:pPr>
              <a:lnSpc>
                <a:spcPct val="90000"/>
              </a:lnSpc>
            </a:pPr>
            <a:r>
              <a:rPr lang="en-US" sz="2800"/>
              <a:t>Enlightenment is man's emergence from his self-imposed nonage. Nonage is the inability to use one's understanding without another's guidance. This nonage is self-imposed if its cause lies not in lack of understanding but in indecision and lack of courage to use one's mind without another's guidance. . . . Have the courage to use your own understanding is therefore the motto of the Enlightenment </a:t>
            </a:r>
          </a:p>
          <a:p>
            <a:pPr>
              <a:lnSpc>
                <a:spcPct val="90000"/>
              </a:lnSpc>
              <a:buFont typeface="Arial" charset="0"/>
              <a:buNone/>
            </a:pPr>
            <a:endParaRPr lang="en-US" sz="2800"/>
          </a:p>
          <a:p>
            <a:pPr lvl="1">
              <a:lnSpc>
                <a:spcPct val="90000"/>
              </a:lnSpc>
            </a:pPr>
            <a:r>
              <a:rPr lang="en-US" sz="2400"/>
              <a:t>Immanuel Kant</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r>
              <a:rPr lang="en-US" dirty="0" smtClean="0"/>
              <a:t>Enlightenment Ideals</a:t>
            </a:r>
            <a:endParaRPr lang="en-US" dirty="0"/>
          </a:p>
        </p:txBody>
      </p:sp>
      <p:sp>
        <p:nvSpPr>
          <p:cNvPr id="2051" name="Rectangle 3"/>
          <p:cNvSpPr>
            <a:spLocks noGrp="1" noRot="1" noChangeArrowheads="1"/>
          </p:cNvSpPr>
          <p:nvPr>
            <p:ph type="body" idx="1"/>
          </p:nvPr>
        </p:nvSpPr>
        <p:spPr/>
        <p:txBody>
          <a:bodyPr/>
          <a:lstStyle/>
          <a:p>
            <a:pPr>
              <a:lnSpc>
                <a:spcPct val="90000"/>
              </a:lnSpc>
              <a:buNone/>
            </a:pPr>
            <a:endParaRPr lang="en-US" sz="2800" dirty="0" smtClean="0"/>
          </a:p>
          <a:p>
            <a:pPr>
              <a:lnSpc>
                <a:spcPct val="90000"/>
              </a:lnSpc>
            </a:pPr>
            <a:r>
              <a:rPr lang="en-US" sz="2800" dirty="0"/>
              <a:t>Enlightenment philosophy and thought: </a:t>
            </a:r>
          </a:p>
          <a:p>
            <a:pPr lvl="1">
              <a:lnSpc>
                <a:spcPct val="90000"/>
              </a:lnSpc>
            </a:pPr>
            <a:r>
              <a:rPr lang="en-US" sz="2400" dirty="0"/>
              <a:t>Systemic opposition to traditional religious and political institutions and beliefs</a:t>
            </a:r>
          </a:p>
          <a:p>
            <a:pPr lvl="1">
              <a:lnSpc>
                <a:spcPct val="90000"/>
              </a:lnSpc>
            </a:pPr>
            <a:r>
              <a:rPr lang="en-US" sz="2400" dirty="0"/>
              <a:t>Pursuit of new political and social systems based on “rationality” and science</a:t>
            </a:r>
          </a:p>
          <a:p>
            <a:pPr lvl="1">
              <a:lnSpc>
                <a:spcPct val="90000"/>
              </a:lnSpc>
            </a:pPr>
            <a:r>
              <a:rPr lang="en-US" sz="2400" dirty="0"/>
              <a:t>Call for recognition of collective will of the people as constitutive of a nation (e.g., Rousseau and his </a:t>
            </a:r>
            <a:r>
              <a:rPr lang="en-US" sz="2400" u="sng" dirty="0"/>
              <a:t>Social Contract</a:t>
            </a:r>
            <a:r>
              <a:rPr lang="en-US" sz="2400" dirty="0"/>
              <a:t>)</a:t>
            </a:r>
          </a:p>
          <a:p>
            <a:pPr lvl="1">
              <a:lnSpc>
                <a:spcPct val="90000"/>
              </a:lnSpc>
            </a:pPr>
            <a:r>
              <a:rPr lang="en-US" sz="2400" dirty="0"/>
              <a:t>Transformation across boundaries</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Introduction to French Revolution</a:t>
            </a:r>
          </a:p>
        </p:txBody>
      </p:sp>
      <p:sp>
        <p:nvSpPr>
          <p:cNvPr id="9219" name="Rectangle 3"/>
          <p:cNvSpPr>
            <a:spLocks noGrp="1" noRot="1" noChangeArrowheads="1"/>
          </p:cNvSpPr>
          <p:nvPr>
            <p:ph type="body" idx="1"/>
          </p:nvPr>
        </p:nvSpPr>
        <p:spPr/>
        <p:txBody>
          <a:bodyPr/>
          <a:lstStyle/>
          <a:p>
            <a:pPr>
              <a:lnSpc>
                <a:spcPct val="90000"/>
              </a:lnSpc>
            </a:pPr>
            <a:r>
              <a:rPr lang="en-US" sz="2800" dirty="0"/>
              <a:t>Fundamental Question</a:t>
            </a:r>
            <a:r>
              <a:rPr lang="en-US" sz="2800" dirty="0" smtClean="0"/>
              <a:t>:</a:t>
            </a:r>
          </a:p>
          <a:p>
            <a:pPr>
              <a:lnSpc>
                <a:spcPct val="90000"/>
              </a:lnSpc>
            </a:pPr>
            <a:r>
              <a:rPr lang="en-US" sz="2800" dirty="0"/>
              <a:t>What to do about the </a:t>
            </a:r>
            <a:r>
              <a:rPr lang="en-US" sz="2800" dirty="0" err="1"/>
              <a:t>Ancien</a:t>
            </a:r>
            <a:r>
              <a:rPr lang="en-US" sz="2800" dirty="0"/>
              <a:t> Regime (the long established form of society, including role of Nobles, Church, and obligations)?</a:t>
            </a:r>
          </a:p>
          <a:p>
            <a:pPr>
              <a:lnSpc>
                <a:spcPct val="90000"/>
              </a:lnSpc>
            </a:pPr>
            <a:endParaRPr lang="en-US" sz="2800" dirty="0"/>
          </a:p>
          <a:p>
            <a:pPr>
              <a:lnSpc>
                <a:spcPct val="90000"/>
              </a:lnSpc>
            </a:pPr>
            <a:r>
              <a:rPr lang="en-US" sz="2800" dirty="0"/>
              <a:t>Consider that while France was a monarchy, that monarchy was not absolute—required complex system of obligations (between church and state, nobility, guilds, etc.) that were mutually beneficial</a:t>
            </a:r>
          </a:p>
          <a:p>
            <a:pPr>
              <a:lnSpc>
                <a:spcPct val="90000"/>
              </a:lnSpc>
            </a:pPr>
            <a:endParaRPr lang="en-US" sz="2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dirty="0" smtClean="0"/>
              <a:t>France: late 18th century</a:t>
            </a:r>
            <a:endParaRPr lang="en-US" dirty="0"/>
          </a:p>
        </p:txBody>
      </p:sp>
      <p:sp>
        <p:nvSpPr>
          <p:cNvPr id="24579" name="Rectangle 3"/>
          <p:cNvSpPr>
            <a:spLocks noGrp="1" noRot="1" noChangeArrowheads="1"/>
          </p:cNvSpPr>
          <p:nvPr>
            <p:ph type="body" idx="1"/>
          </p:nvPr>
        </p:nvSpPr>
        <p:spPr/>
        <p:txBody>
          <a:bodyPr/>
          <a:lstStyle/>
          <a:p>
            <a:pPr>
              <a:lnSpc>
                <a:spcPct val="90000"/>
              </a:lnSpc>
            </a:pPr>
            <a:r>
              <a:rPr lang="en-US" sz="3000" dirty="0" smtClean="0"/>
              <a:t>Situation in France: late 18th century: "</a:t>
            </a:r>
            <a:r>
              <a:rPr lang="en-US" sz="3000" dirty="0"/>
              <a:t>caught between two worlds, one dead, the other struggling to be born</a:t>
            </a:r>
            <a:r>
              <a:rPr lang="en-US" sz="3000" dirty="0" smtClean="0"/>
              <a:t>.” - Matthew Arnold - </a:t>
            </a:r>
          </a:p>
          <a:p>
            <a:pPr>
              <a:lnSpc>
                <a:spcPct val="90000"/>
              </a:lnSpc>
            </a:pPr>
            <a:endParaRPr lang="en-US" dirty="0"/>
          </a:p>
          <a:p>
            <a:pPr>
              <a:lnSpc>
                <a:spcPct val="90000"/>
              </a:lnSpc>
            </a:pPr>
            <a:r>
              <a:rPr lang="en-US" dirty="0"/>
              <a:t>What were these two worlds?</a:t>
            </a:r>
          </a:p>
          <a:p>
            <a:pPr lvl="1">
              <a:lnSpc>
                <a:spcPct val="90000"/>
              </a:lnSpc>
            </a:pPr>
            <a:r>
              <a:rPr lang="en-US" dirty="0"/>
              <a:t>Consider class</a:t>
            </a:r>
          </a:p>
          <a:p>
            <a:pPr lvl="1">
              <a:lnSpc>
                <a:spcPct val="90000"/>
              </a:lnSpc>
            </a:pPr>
            <a:r>
              <a:rPr lang="en-US" dirty="0"/>
              <a:t>Consider obligations</a:t>
            </a:r>
          </a:p>
          <a:p>
            <a:pPr lvl="1">
              <a:lnSpc>
                <a:spcPct val="90000"/>
              </a:lnSpc>
            </a:pPr>
            <a:r>
              <a:rPr lang="en-US" dirty="0"/>
              <a:t>Consider economy</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Introduction to French Revolution</a:t>
            </a:r>
          </a:p>
        </p:txBody>
      </p:sp>
      <p:sp>
        <p:nvSpPr>
          <p:cNvPr id="3075" name="Rectangle 3"/>
          <p:cNvSpPr>
            <a:spLocks noGrp="1" noRot="1" noChangeArrowheads="1"/>
          </p:cNvSpPr>
          <p:nvPr>
            <p:ph type="body" idx="1"/>
          </p:nvPr>
        </p:nvSpPr>
        <p:spPr/>
        <p:txBody>
          <a:bodyPr/>
          <a:lstStyle/>
          <a:p>
            <a:pPr>
              <a:lnSpc>
                <a:spcPct val="90000"/>
              </a:lnSpc>
            </a:pPr>
            <a:r>
              <a:rPr lang="en-US" sz="2800" dirty="0"/>
              <a:t>Simulation focuses on the importance of competing ideas/ideals</a:t>
            </a:r>
          </a:p>
          <a:p>
            <a:pPr>
              <a:lnSpc>
                <a:spcPct val="90000"/>
              </a:lnSpc>
            </a:pPr>
            <a:endParaRPr lang="en-US" sz="2800" dirty="0"/>
          </a:p>
          <a:p>
            <a:pPr>
              <a:lnSpc>
                <a:spcPct val="90000"/>
              </a:lnSpc>
            </a:pPr>
            <a:r>
              <a:rPr lang="en-US" sz="2800" dirty="0"/>
              <a:t>Motto: Liberty, Equality, Fraternity</a:t>
            </a:r>
          </a:p>
          <a:p>
            <a:pPr>
              <a:lnSpc>
                <a:spcPct val="90000"/>
              </a:lnSpc>
            </a:pPr>
            <a:endParaRPr lang="en-US" sz="2800" dirty="0" smtClean="0"/>
          </a:p>
          <a:p>
            <a:pPr>
              <a:lnSpc>
                <a:spcPct val="90000"/>
              </a:lnSpc>
            </a:pPr>
            <a:r>
              <a:rPr lang="en-US" sz="2800" dirty="0" smtClean="0"/>
              <a:t>Political</a:t>
            </a:r>
            <a:r>
              <a:rPr lang="en-US" sz="2800" dirty="0"/>
              <a:t>, social, and economic forces may</a:t>
            </a:r>
            <a:r>
              <a:rPr lang="en-US" sz="2800" dirty="0" smtClean="0"/>
              <a:t> explain </a:t>
            </a:r>
            <a:r>
              <a:rPr lang="en-US" sz="2800" dirty="0"/>
              <a:t>events as well (e.g., rampant poverty coupled with violence– the periodic bread riots in Paris)</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Rot="1" noChangeArrowheads="1"/>
          </p:cNvSpPr>
          <p:nvPr>
            <p:ph type="title"/>
          </p:nvPr>
        </p:nvSpPr>
        <p:spPr/>
        <p:txBody>
          <a:bodyPr/>
          <a:lstStyle/>
          <a:p>
            <a:r>
              <a:rPr lang="en-US"/>
              <a:t>Introduction to French Revolution</a:t>
            </a:r>
          </a:p>
        </p:txBody>
      </p:sp>
      <p:sp>
        <p:nvSpPr>
          <p:cNvPr id="10243" name="Rectangle 1027"/>
          <p:cNvSpPr>
            <a:spLocks noGrp="1" noRot="1" noChangeArrowheads="1"/>
          </p:cNvSpPr>
          <p:nvPr>
            <p:ph type="body" idx="1"/>
          </p:nvPr>
        </p:nvSpPr>
        <p:spPr/>
        <p:txBody>
          <a:bodyPr/>
          <a:lstStyle/>
          <a:p>
            <a:pPr>
              <a:lnSpc>
                <a:spcPct val="90000"/>
              </a:lnSpc>
            </a:pPr>
            <a:r>
              <a:rPr lang="en-US" sz="2800" dirty="0"/>
              <a:t>In terms of politics:  system became corrupt, power of monarch diminishes from late 1780s-</a:t>
            </a:r>
            <a:r>
              <a:rPr lang="en-US" sz="2800" dirty="0" smtClean="0"/>
              <a:t>on.</a:t>
            </a:r>
          </a:p>
          <a:p>
            <a:pPr>
              <a:lnSpc>
                <a:spcPct val="90000"/>
              </a:lnSpc>
              <a:buNone/>
            </a:pPr>
            <a:endParaRPr lang="en-US" sz="2800" dirty="0" smtClean="0"/>
          </a:p>
          <a:p>
            <a:pPr>
              <a:lnSpc>
                <a:spcPct val="90000"/>
              </a:lnSpc>
            </a:pPr>
            <a:r>
              <a:rPr lang="en-US" sz="2800" dirty="0" err="1" smtClean="0"/>
              <a:t>Corvee</a:t>
            </a:r>
            <a:r>
              <a:rPr lang="en-US" sz="2800" dirty="0" smtClean="0"/>
              <a:t> (forced labor) reintroduced in 18th century, hallmark of feudalism.</a:t>
            </a:r>
          </a:p>
          <a:p>
            <a:pPr>
              <a:lnSpc>
                <a:spcPct val="90000"/>
              </a:lnSpc>
              <a:buNone/>
            </a:pPr>
            <a:endParaRPr lang="en-US" sz="2800" dirty="0" smtClean="0"/>
          </a:p>
          <a:p>
            <a:pPr>
              <a:lnSpc>
                <a:spcPct val="90000"/>
              </a:lnSpc>
            </a:pPr>
            <a:r>
              <a:rPr lang="en-US" sz="2800" dirty="0"/>
              <a:t>In terms of society: growing dissent with traditional form of society/hierarchical </a:t>
            </a:r>
            <a:r>
              <a:rPr lang="en-US" sz="2800" dirty="0" smtClean="0"/>
              <a:t>structure.</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t>Introduction to French Revolution</a:t>
            </a:r>
          </a:p>
        </p:txBody>
      </p:sp>
      <p:sp>
        <p:nvSpPr>
          <p:cNvPr id="11267" name="Rectangle 3"/>
          <p:cNvSpPr>
            <a:spLocks noGrp="1" noRot="1" noChangeArrowheads="1"/>
          </p:cNvSpPr>
          <p:nvPr>
            <p:ph type="body" idx="1"/>
          </p:nvPr>
        </p:nvSpPr>
        <p:spPr/>
        <p:txBody>
          <a:bodyPr/>
          <a:lstStyle/>
          <a:p>
            <a:r>
              <a:rPr lang="en-US" sz="2800" dirty="0" smtClean="0"/>
              <a:t>In terms of economy: burgeoning middle and wealthy merchant class, but awkward amalgam of rules, taxes, tariffs that kept prices high and shortages common and disproportionately harmed lower classes.</a:t>
            </a:r>
          </a:p>
          <a:p>
            <a:pPr>
              <a:buNone/>
            </a:pPr>
            <a:endParaRPr lang="en-US" sz="2800" dirty="0" smtClean="0"/>
          </a:p>
          <a:p>
            <a:r>
              <a:rPr lang="en-US" sz="2800" dirty="0"/>
              <a:t>Tension arises in the push to have these changes translate into political recognition/change</a:t>
            </a:r>
            <a:r>
              <a:rPr lang="en-US" sz="2800" dirty="0" smtClean="0"/>
              <a:t>.</a:t>
            </a:r>
          </a:p>
          <a:p>
            <a:r>
              <a:rPr lang="en-US" sz="2800" dirty="0"/>
              <a:t>Is this “natural” or predictable?</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a:t>Introduction to French Revolution</a:t>
            </a:r>
          </a:p>
        </p:txBody>
      </p:sp>
      <p:sp>
        <p:nvSpPr>
          <p:cNvPr id="4099" name="Rectangle 3"/>
          <p:cNvSpPr>
            <a:spLocks noGrp="1" noRot="1" noChangeArrowheads="1"/>
          </p:cNvSpPr>
          <p:nvPr>
            <p:ph type="body" idx="1"/>
          </p:nvPr>
        </p:nvSpPr>
        <p:spPr/>
        <p:txBody>
          <a:bodyPr/>
          <a:lstStyle/>
          <a:p>
            <a:pPr>
              <a:lnSpc>
                <a:spcPct val="90000"/>
              </a:lnSpc>
            </a:pPr>
            <a:r>
              <a:rPr lang="en-US" dirty="0" smtClean="0"/>
              <a:t>Dysfunctional economy &amp; Support </a:t>
            </a:r>
            <a:r>
              <a:rPr lang="en-US" dirty="0"/>
              <a:t>of American Revolution bankrupts treasury</a:t>
            </a:r>
          </a:p>
          <a:p>
            <a:pPr>
              <a:lnSpc>
                <a:spcPct val="90000"/>
              </a:lnSpc>
            </a:pPr>
            <a:r>
              <a:rPr lang="en-US" dirty="0"/>
              <a:t>King Louis XVI moves to increase </a:t>
            </a:r>
            <a:r>
              <a:rPr lang="en-US" dirty="0" smtClean="0"/>
              <a:t>taxes</a:t>
            </a:r>
          </a:p>
          <a:p>
            <a:pPr>
              <a:lnSpc>
                <a:spcPct val="90000"/>
              </a:lnSpc>
            </a:pPr>
            <a:r>
              <a:rPr lang="en-US" dirty="0"/>
              <a:t>Noble refusal frustrates King, </a:t>
            </a:r>
            <a:r>
              <a:rPr lang="en-US" dirty="0" err="1"/>
              <a:t>parlement</a:t>
            </a:r>
            <a:r>
              <a:rPr lang="en-US" dirty="0"/>
              <a:t> (judicial body of the </a:t>
            </a:r>
            <a:r>
              <a:rPr lang="en-US" dirty="0" err="1"/>
              <a:t>ancien</a:t>
            </a:r>
            <a:r>
              <a:rPr lang="en-US" dirty="0"/>
              <a:t> regime) </a:t>
            </a:r>
            <a:r>
              <a:rPr lang="en-US" dirty="0" smtClean="0"/>
              <a:t>refuses</a:t>
            </a:r>
          </a:p>
          <a:p>
            <a:pPr>
              <a:lnSpc>
                <a:spcPct val="90000"/>
              </a:lnSpc>
            </a:pPr>
            <a:r>
              <a:rPr lang="en-US" dirty="0" smtClean="0"/>
              <a:t>King calls </a:t>
            </a:r>
            <a:r>
              <a:rPr lang="en-US" dirty="0"/>
              <a:t>for meeting of the Estates-General, elections held 1788</a:t>
            </a: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a:t>Introduction to French Revolution</a:t>
            </a:r>
          </a:p>
        </p:txBody>
      </p:sp>
      <p:sp>
        <p:nvSpPr>
          <p:cNvPr id="5123" name="Rectangle 3"/>
          <p:cNvSpPr>
            <a:spLocks noGrp="1" noRot="1" noChangeArrowheads="1"/>
          </p:cNvSpPr>
          <p:nvPr>
            <p:ph type="body" idx="1"/>
          </p:nvPr>
        </p:nvSpPr>
        <p:spPr/>
        <p:txBody>
          <a:bodyPr/>
          <a:lstStyle/>
          <a:p>
            <a:pPr>
              <a:lnSpc>
                <a:spcPct val="90000"/>
              </a:lnSpc>
            </a:pPr>
            <a:r>
              <a:rPr lang="en-US" sz="2400"/>
              <a:t>Estates General: assemblage of parts of French society</a:t>
            </a:r>
          </a:p>
          <a:p>
            <a:pPr>
              <a:lnSpc>
                <a:spcPct val="90000"/>
              </a:lnSpc>
            </a:pPr>
            <a:endParaRPr lang="en-US" sz="2400"/>
          </a:p>
          <a:p>
            <a:pPr>
              <a:lnSpc>
                <a:spcPct val="90000"/>
              </a:lnSpc>
            </a:pPr>
            <a:r>
              <a:rPr lang="en-US" sz="2400"/>
              <a:t>1</a:t>
            </a:r>
            <a:r>
              <a:rPr lang="en-US" sz="2400" baseline="30000"/>
              <a:t>st</a:t>
            </a:r>
            <a:r>
              <a:rPr lang="en-US" sz="2400"/>
              <a:t> Estate: Clergy</a:t>
            </a:r>
          </a:p>
          <a:p>
            <a:pPr>
              <a:lnSpc>
                <a:spcPct val="90000"/>
              </a:lnSpc>
            </a:pPr>
            <a:r>
              <a:rPr lang="en-US" sz="2400"/>
              <a:t>2</a:t>
            </a:r>
            <a:r>
              <a:rPr lang="en-US" sz="2400" baseline="30000"/>
              <a:t>nd</a:t>
            </a:r>
            <a:r>
              <a:rPr lang="en-US" sz="2400"/>
              <a:t> Estate: Nobles</a:t>
            </a:r>
          </a:p>
          <a:p>
            <a:pPr>
              <a:lnSpc>
                <a:spcPct val="90000"/>
              </a:lnSpc>
            </a:pPr>
            <a:r>
              <a:rPr lang="en-US" sz="2400"/>
              <a:t>3</a:t>
            </a:r>
            <a:r>
              <a:rPr lang="en-US" sz="2400" baseline="30000"/>
              <a:t>rd</a:t>
            </a:r>
            <a:r>
              <a:rPr lang="en-US" sz="2400"/>
              <a:t> Estate: All others</a:t>
            </a:r>
          </a:p>
          <a:p>
            <a:pPr>
              <a:lnSpc>
                <a:spcPct val="90000"/>
              </a:lnSpc>
            </a:pPr>
            <a:endParaRPr lang="en-US" sz="2400"/>
          </a:p>
          <a:p>
            <a:pPr>
              <a:lnSpc>
                <a:spcPct val="90000"/>
              </a:lnSpc>
            </a:pPr>
            <a:r>
              <a:rPr lang="en-US" sz="2400"/>
              <a:t>**These estates are not simply unified, however</a:t>
            </a:r>
          </a:p>
          <a:p>
            <a:pPr>
              <a:lnSpc>
                <a:spcPct val="90000"/>
              </a:lnSpc>
            </a:pPr>
            <a:endParaRPr lang="en-US" sz="2400"/>
          </a:p>
          <a:p>
            <a:pPr>
              <a:lnSpc>
                <a:spcPct val="90000"/>
              </a:lnSpc>
            </a:pPr>
            <a:r>
              <a:rPr lang="en-US" sz="2400"/>
              <a:t>Each came from their various constituencies with numerous cahiers (list of grievances to the King)</a:t>
            </a:r>
          </a:p>
          <a:p>
            <a:pPr>
              <a:lnSpc>
                <a:spcPct val="90000"/>
              </a:lnSpc>
            </a:pPr>
            <a:endParaRPr lang="en-US" sz="240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Introduction to French Revolution</a:t>
            </a:r>
          </a:p>
        </p:txBody>
      </p:sp>
      <p:sp>
        <p:nvSpPr>
          <p:cNvPr id="6147" name="Rectangle 3"/>
          <p:cNvSpPr>
            <a:spLocks noGrp="1" noRot="1" noChangeArrowheads="1"/>
          </p:cNvSpPr>
          <p:nvPr>
            <p:ph type="body" idx="1"/>
          </p:nvPr>
        </p:nvSpPr>
        <p:spPr/>
        <p:txBody>
          <a:bodyPr/>
          <a:lstStyle/>
          <a:p>
            <a:pPr>
              <a:lnSpc>
                <a:spcPct val="80000"/>
              </a:lnSpc>
            </a:pPr>
            <a:r>
              <a:rPr lang="en-US" sz="2000"/>
              <a:t>Estates-general meeting was quickly transformed and the King’s purpose is changed by the delegates</a:t>
            </a:r>
          </a:p>
          <a:p>
            <a:pPr>
              <a:lnSpc>
                <a:spcPct val="80000"/>
              </a:lnSpc>
            </a:pPr>
            <a:endParaRPr lang="en-US" sz="2000"/>
          </a:p>
          <a:p>
            <a:pPr>
              <a:lnSpc>
                <a:spcPct val="80000"/>
              </a:lnSpc>
            </a:pPr>
            <a:r>
              <a:rPr lang="en-US" sz="2000"/>
              <a:t>It became clear that the delegates were going to call for radical change</a:t>
            </a:r>
          </a:p>
          <a:p>
            <a:pPr>
              <a:lnSpc>
                <a:spcPct val="80000"/>
              </a:lnSpc>
            </a:pPr>
            <a:endParaRPr lang="en-US" sz="2000"/>
          </a:p>
          <a:p>
            <a:pPr>
              <a:lnSpc>
                <a:spcPct val="80000"/>
              </a:lnSpc>
            </a:pPr>
            <a:r>
              <a:rPr lang="en-US" sz="2000"/>
              <a:t>Abbe Sieyes (1740-1830): “The Third Estate embraces then all that which belongs to the nation; and all that which is not the Third Estate, cannot be regarded as being of the nation. What is the Third Estate? It is the whole.”</a:t>
            </a:r>
            <a:br>
              <a:rPr lang="en-US" sz="2000"/>
            </a:br>
            <a:endParaRPr lang="en-US" sz="2000"/>
          </a:p>
          <a:p>
            <a:pPr>
              <a:lnSpc>
                <a:spcPct val="80000"/>
              </a:lnSpc>
            </a:pPr>
            <a:endParaRPr lang="en-US" sz="2000"/>
          </a:p>
          <a:p>
            <a:pPr>
              <a:lnSpc>
                <a:spcPct val="80000"/>
              </a:lnSpc>
            </a:pPr>
            <a:r>
              <a:rPr lang="en-US" sz="2000"/>
              <a:t>Tennis Court Oath and establishment of the “National Assembly”/ “Constituent Assembly”</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7"/>
          <p:cNvSpPr>
            <a:spLocks noGrp="1" noRot="1" noChangeArrowheads="1"/>
          </p:cNvSpPr>
          <p:nvPr>
            <p:ph type="body" idx="1"/>
          </p:nvPr>
        </p:nvSpPr>
        <p:spPr>
          <a:xfrm>
            <a:off x="533400" y="762000"/>
            <a:ext cx="7772400" cy="4419600"/>
          </a:xfrm>
        </p:spPr>
        <p:txBody>
          <a:bodyPr/>
          <a:lstStyle/>
          <a:p>
            <a:pPr>
              <a:lnSpc>
                <a:spcPct val="90000"/>
              </a:lnSpc>
            </a:pPr>
            <a:r>
              <a:rPr lang="en-US" sz="2000" i="1" dirty="0"/>
              <a:t>Beloved and loyal supporters, we require the assistance of our faithful subjects to overcome the difficulties in which we find ourselves concerning the current state of our finances, and to establish, as we so wish, a constant and invariable order in all branches of government that concern the happiness of our subjects and the prosperity of the realm. These great motives have induced us to summon the Assembly of the Estates of all Provinces obedient to us, as much to counsel and assist us in all things placed before it, as to inform us of the wishes an grievances of our people; so that, by means of the mutual confidence and reciprocal love between the sovereign and his subjects, an effective remedy may be brought as quickly as possible to the ills of the State, and abuses of all sorts may be averted and corrected by good and solid means which insure public happiness and restore to us in particular the calm and tranquility of which we have so long been deprived.</a:t>
            </a:r>
            <a:endParaRPr lang="en-US" sz="2000" dirty="0"/>
          </a:p>
          <a:p>
            <a:pPr algn="r">
              <a:lnSpc>
                <a:spcPct val="90000"/>
              </a:lnSpc>
            </a:pPr>
            <a:r>
              <a:rPr lang="en-US" sz="2000" dirty="0"/>
              <a:t>Louis </a:t>
            </a:r>
            <a:r>
              <a:rPr lang="en-US" sz="2000" dirty="0" err="1"/>
              <a:t>XVI's</a:t>
            </a:r>
            <a:r>
              <a:rPr lang="en-US" sz="2000" dirty="0"/>
              <a:t> letter regarding the convocation of the Estates General at Versailles (January 24, 1789) </a:t>
            </a:r>
          </a:p>
          <a:p>
            <a:pPr>
              <a:lnSpc>
                <a:spcPct val="90000"/>
              </a:lnSpc>
            </a:pPr>
            <a:endParaRPr lang="en-US" sz="20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a:t>Enlightenment</a:t>
            </a:r>
          </a:p>
        </p:txBody>
      </p:sp>
      <p:sp>
        <p:nvSpPr>
          <p:cNvPr id="30723" name="Rectangle 3"/>
          <p:cNvSpPr>
            <a:spLocks noGrp="1" noRot="1" noChangeArrowheads="1"/>
          </p:cNvSpPr>
          <p:nvPr>
            <p:ph type="body" idx="1"/>
          </p:nvPr>
        </p:nvSpPr>
        <p:spPr>
          <a:xfrm>
            <a:off x="457200" y="1295400"/>
            <a:ext cx="8229600" cy="5257800"/>
          </a:xfrm>
        </p:spPr>
        <p:txBody>
          <a:bodyPr/>
          <a:lstStyle/>
          <a:p>
            <a:pPr>
              <a:lnSpc>
                <a:spcPct val="80000"/>
              </a:lnSpc>
            </a:pPr>
            <a:r>
              <a:rPr lang="en-US" sz="2400" dirty="0" smtClean="0"/>
              <a:t>Intellectual </a:t>
            </a:r>
            <a:r>
              <a:rPr lang="en-US" sz="2400" dirty="0"/>
              <a:t>movement</a:t>
            </a:r>
            <a:r>
              <a:rPr lang="en-US" sz="2400" dirty="0" smtClean="0"/>
              <a:t> in Europe from roughly 1650 to 1800, but precise years varied by county.</a:t>
            </a:r>
          </a:p>
          <a:p>
            <a:pPr>
              <a:lnSpc>
                <a:spcPct val="80000"/>
              </a:lnSpc>
            </a:pPr>
            <a:r>
              <a:rPr lang="en-US" sz="2400" dirty="0" smtClean="0"/>
              <a:t>Followed the “Scientific Revolution”, the emergence of scientific fields still recognizable today in the early modern period, roughly 1543 to 1687.</a:t>
            </a:r>
          </a:p>
          <a:p>
            <a:pPr>
              <a:lnSpc>
                <a:spcPct val="80000"/>
              </a:lnSpc>
            </a:pPr>
            <a:r>
              <a:rPr lang="en-US" sz="2400" dirty="0" smtClean="0"/>
              <a:t>In German: “</a:t>
            </a:r>
            <a:r>
              <a:rPr lang="en-US" sz="2400" dirty="0" err="1" smtClean="0"/>
              <a:t>Aufklärung</a:t>
            </a:r>
            <a:r>
              <a:rPr lang="en-US" sz="2400" dirty="0" smtClean="0"/>
              <a:t>” (literally: Enlightenment); in English called the Age of Enlightenment or the Age of Reason; In French “le Siècle des </a:t>
            </a:r>
            <a:r>
              <a:rPr lang="en-US" sz="2400" dirty="0" err="1" smtClean="0"/>
              <a:t>Lumières</a:t>
            </a:r>
            <a:r>
              <a:rPr lang="en-US" sz="2400" dirty="0" smtClean="0"/>
              <a:t>” (lit. the Century of Light). French historians traditionally place the Enlightenment between 1715 (the year that Louis XIV died) and 1789 (the beginning of the French Revolution). </a:t>
            </a:r>
          </a:p>
          <a:p>
            <a:pPr>
              <a:lnSpc>
                <a:spcPct val="80000"/>
              </a:lnSpc>
            </a:pPr>
            <a:r>
              <a:rPr lang="en-US" sz="2400" dirty="0" smtClean="0"/>
              <a:t>Enlightenment focused on reason as the means to progress and the casting aside of irrationality, superstition, unfounded social rules, etc.  Many placed primacy on experience (consider Locke).</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dirty="0" smtClean="0"/>
              <a:t>King Louis XV</a:t>
            </a:r>
            <a:endParaRPr lang="en-US" dirty="0"/>
          </a:p>
        </p:txBody>
      </p:sp>
      <p:sp>
        <p:nvSpPr>
          <p:cNvPr id="44035" name="Rectangle 3"/>
          <p:cNvSpPr>
            <a:spLocks noGrp="1" noRot="1" noChangeArrowheads="1"/>
          </p:cNvSpPr>
          <p:nvPr>
            <p:ph type="body" idx="1"/>
          </p:nvPr>
        </p:nvSpPr>
        <p:spPr>
          <a:xfrm>
            <a:off x="301625" y="1295400"/>
            <a:ext cx="8540750" cy="5334000"/>
          </a:xfrm>
        </p:spPr>
        <p:txBody>
          <a:bodyPr/>
          <a:lstStyle/>
          <a:p>
            <a:r>
              <a:rPr lang="en-US" sz="2800" dirty="0" smtClean="0"/>
              <a:t>Monarch of the House of Bourbon from 1 September 1715 until 10 May 1774</a:t>
            </a:r>
          </a:p>
          <a:p>
            <a:pPr lvl="1"/>
            <a:r>
              <a:rPr lang="en-US" sz="2400" dirty="0" smtClean="0"/>
              <a:t>Louis </a:t>
            </a:r>
            <a:r>
              <a:rPr lang="en-US" sz="2400" dirty="0"/>
              <a:t>XV came to throne when he was 5, following death of XIV and tragedies befalling older royal heirs</a:t>
            </a:r>
            <a:r>
              <a:rPr lang="en-US" sz="2400" dirty="0" smtClean="0"/>
              <a:t>.</a:t>
            </a:r>
          </a:p>
          <a:p>
            <a:r>
              <a:rPr lang="en-US" sz="2800" dirty="0" smtClean="0"/>
              <a:t>Regent Philippe </a:t>
            </a:r>
            <a:r>
              <a:rPr lang="en-US" sz="2800" dirty="0" err="1" smtClean="0"/>
              <a:t>d'Orléans</a:t>
            </a:r>
            <a:r>
              <a:rPr lang="en-US" sz="2800" dirty="0" smtClean="0"/>
              <a:t> </a:t>
            </a:r>
          </a:p>
          <a:p>
            <a:pPr lvl="1"/>
            <a:r>
              <a:rPr lang="en-US" sz="2400" dirty="0" smtClean="0"/>
              <a:t>Regent: non-monarch head of state</a:t>
            </a:r>
          </a:p>
          <a:p>
            <a:pPr lvl="1"/>
            <a:r>
              <a:rPr lang="en-US" sz="2400" dirty="0" smtClean="0"/>
              <a:t>Duke </a:t>
            </a:r>
            <a:r>
              <a:rPr lang="en-US" sz="2400" dirty="0" err="1" smtClean="0"/>
              <a:t>d’Orleans</a:t>
            </a:r>
            <a:r>
              <a:rPr lang="en-US" sz="2400" dirty="0" smtClean="0"/>
              <a:t> was Louis </a:t>
            </a:r>
            <a:r>
              <a:rPr lang="en-US" sz="2400" dirty="0" err="1" smtClean="0"/>
              <a:t>XV’s</a:t>
            </a:r>
            <a:r>
              <a:rPr lang="en-US" sz="2400" dirty="0" smtClean="0"/>
              <a:t> first cousin (his father was a younger brother of Louis XIV)</a:t>
            </a:r>
            <a:endParaRPr lang="en-US" sz="2800" dirty="0" smtClean="0"/>
          </a:p>
          <a:p>
            <a:r>
              <a:rPr lang="en-US" sz="2800" dirty="0" smtClean="0"/>
              <a:t>At 13, Louis XV was considered old enough to rule in his own right</a:t>
            </a:r>
            <a:endParaRPr lang="en-US" sz="2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sz="4000" dirty="0" smtClean="0"/>
              <a:t>Other </a:t>
            </a:r>
            <a:r>
              <a:rPr lang="en-US" sz="4000" dirty="0" err="1" smtClean="0"/>
              <a:t>Predacessors</a:t>
            </a:r>
            <a:endParaRPr lang="en-US" sz="4000" dirty="0"/>
          </a:p>
        </p:txBody>
      </p:sp>
      <p:sp>
        <p:nvSpPr>
          <p:cNvPr id="25603" name="Rectangle 3"/>
          <p:cNvSpPr>
            <a:spLocks noGrp="1" noRot="1" noChangeArrowheads="1"/>
          </p:cNvSpPr>
          <p:nvPr>
            <p:ph type="body" idx="1"/>
          </p:nvPr>
        </p:nvSpPr>
        <p:spPr/>
        <p:txBody>
          <a:bodyPr/>
          <a:lstStyle/>
          <a:p>
            <a:r>
              <a:rPr lang="en-US"/>
              <a:t>Reformation (Luther’s 95 Theses, 1517)</a:t>
            </a:r>
          </a:p>
          <a:p>
            <a:pPr lvl="1"/>
            <a:r>
              <a:rPr lang="en-US"/>
              <a:t>Exposed division in Christendom</a:t>
            </a:r>
          </a:p>
          <a:p>
            <a:pPr lvl="1"/>
            <a:r>
              <a:rPr lang="en-US"/>
              <a:t>Connection between politics and religion</a:t>
            </a:r>
          </a:p>
          <a:p>
            <a:endParaRPr lang="en-US"/>
          </a:p>
          <a:p>
            <a:r>
              <a:rPr lang="en-US"/>
              <a:t>Age of Absolutism (1660-1789)</a:t>
            </a:r>
          </a:p>
          <a:p>
            <a:pPr lvl="1"/>
            <a:r>
              <a:rPr lang="en-US"/>
              <a:t>Centralized government, nationalized institutions, especially true under Louis XIV</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en-US"/>
              <a:t>Enlightenment</a:t>
            </a:r>
          </a:p>
        </p:txBody>
      </p:sp>
      <p:sp>
        <p:nvSpPr>
          <p:cNvPr id="49155" name="Rectangle 3"/>
          <p:cNvSpPr>
            <a:spLocks noGrp="1" noRot="1" noChangeArrowheads="1"/>
          </p:cNvSpPr>
          <p:nvPr>
            <p:ph type="body" idx="1"/>
          </p:nvPr>
        </p:nvSpPr>
        <p:spPr/>
        <p:txBody>
          <a:bodyPr/>
          <a:lstStyle/>
          <a:p>
            <a:pPr>
              <a:lnSpc>
                <a:spcPct val="80000"/>
              </a:lnSpc>
              <a:buNone/>
            </a:pPr>
            <a:endParaRPr lang="en-US" sz="2400" dirty="0" smtClean="0"/>
          </a:p>
          <a:p>
            <a:pPr>
              <a:lnSpc>
                <a:spcPct val="80000"/>
              </a:lnSpc>
            </a:pPr>
            <a:r>
              <a:rPr lang="en-US" sz="2400" dirty="0" smtClean="0"/>
              <a:t>Many enlightenment thinkers considered rational thought as means to creating a new, better society, with legitimate and progressive rules/laws, social conventions, freedom of speech, religious tolerance, etc.</a:t>
            </a:r>
          </a:p>
          <a:p>
            <a:r>
              <a:rPr lang="en-US" sz="2400" dirty="0" smtClean="0">
                <a:latin typeface="Tahoma"/>
              </a:rPr>
              <a:t>Many </a:t>
            </a:r>
            <a:r>
              <a:rPr lang="en-US" sz="2400" dirty="0">
                <a:latin typeface="Tahoma"/>
              </a:rPr>
              <a:t>thinkers in The Enlightenment stressed concepts of:</a:t>
            </a:r>
            <a:endParaRPr lang="en-US" sz="2400" dirty="0" smtClean="0">
              <a:latin typeface="Tahoma"/>
            </a:endParaRPr>
          </a:p>
          <a:p>
            <a:pPr lvl="1"/>
            <a:r>
              <a:rPr lang="en-US" sz="2400" dirty="0" smtClean="0">
                <a:latin typeface="Tahoma"/>
              </a:rPr>
              <a:t>rights, liberty, limited </a:t>
            </a:r>
            <a:r>
              <a:rPr lang="en-US" sz="2400" dirty="0">
                <a:latin typeface="Tahoma"/>
              </a:rPr>
              <a:t>state </a:t>
            </a:r>
            <a:r>
              <a:rPr lang="en-US" sz="2400" dirty="0" smtClean="0">
                <a:latin typeface="Tahoma"/>
              </a:rPr>
              <a:t>power, need </a:t>
            </a:r>
            <a:r>
              <a:rPr lang="en-US" sz="2400" dirty="0">
                <a:latin typeface="Tahoma"/>
              </a:rPr>
              <a:t>for rational administrative </a:t>
            </a:r>
            <a:r>
              <a:rPr lang="en-US" sz="2400" dirty="0" smtClean="0">
                <a:latin typeface="Tahoma"/>
              </a:rPr>
              <a:t>reforms, laissez</a:t>
            </a:r>
            <a:r>
              <a:rPr lang="en-US" sz="2400" dirty="0">
                <a:latin typeface="Tahoma"/>
              </a:rPr>
              <a:t>-faire economic policies</a:t>
            </a:r>
            <a:r>
              <a:rPr lang="en-US" sz="2400" dirty="0" smtClean="0">
                <a:latin typeface="Tahoma"/>
              </a:rPr>
              <a:t> </a:t>
            </a:r>
          </a:p>
          <a:p>
            <a:pPr lvl="1"/>
            <a:r>
              <a:rPr lang="en-US" sz="2400" dirty="0" smtClean="0"/>
              <a:t>Reform of the existing social rules and relationships, public understanding of cause and effect (and their conflation of the material and the spiritual), and acceptance of the empirically impossible/dubious</a:t>
            </a:r>
          </a:p>
          <a:p>
            <a:pPr lvl="1"/>
            <a:endParaRPr lang="en-US" sz="2400" dirty="0">
              <a:latin typeface="Tahoma"/>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a:t>Enlightenment</a:t>
            </a:r>
          </a:p>
        </p:txBody>
      </p:sp>
      <p:sp>
        <p:nvSpPr>
          <p:cNvPr id="32771" name="Rectangle 3"/>
          <p:cNvSpPr>
            <a:spLocks noGrp="1" noRot="1" noChangeArrowheads="1"/>
          </p:cNvSpPr>
          <p:nvPr>
            <p:ph type="body" idx="1"/>
          </p:nvPr>
        </p:nvSpPr>
        <p:spPr/>
        <p:txBody>
          <a:bodyPr/>
          <a:lstStyle/>
          <a:p>
            <a:pPr>
              <a:lnSpc>
                <a:spcPct val="80000"/>
              </a:lnSpc>
            </a:pPr>
            <a:r>
              <a:rPr lang="en-US" sz="2400" dirty="0"/>
              <a:t>What do we find in Continental 17-18</a:t>
            </a:r>
            <a:r>
              <a:rPr lang="en-US" sz="2400" baseline="30000" dirty="0"/>
              <a:t>th</a:t>
            </a:r>
            <a:r>
              <a:rPr lang="en-US" sz="2400" dirty="0"/>
              <a:t> Century Western European societies and political communities</a:t>
            </a:r>
            <a:r>
              <a:rPr lang="en-US" sz="2400" dirty="0" smtClean="0"/>
              <a:t>?</a:t>
            </a:r>
          </a:p>
          <a:p>
            <a:pPr>
              <a:lnSpc>
                <a:spcPct val="80000"/>
              </a:lnSpc>
            </a:pPr>
            <a:r>
              <a:rPr lang="en-US" sz="2400" dirty="0"/>
              <a:t>Rigid social and economic hierarchy, concentrations of power in limited hands, vestiges of feudalism</a:t>
            </a:r>
          </a:p>
          <a:p>
            <a:pPr>
              <a:lnSpc>
                <a:spcPct val="80000"/>
              </a:lnSpc>
            </a:pPr>
            <a:r>
              <a:rPr lang="en-US" sz="2400" dirty="0"/>
              <a:t>Land ownership and legal claims tenuous, limited economic mobility and legal protection</a:t>
            </a:r>
          </a:p>
          <a:p>
            <a:pPr>
              <a:lnSpc>
                <a:spcPct val="80000"/>
              </a:lnSpc>
            </a:pPr>
            <a:r>
              <a:rPr lang="en-US" sz="2400" dirty="0"/>
              <a:t>Prominent connection between church and state</a:t>
            </a:r>
          </a:p>
          <a:p>
            <a:pPr>
              <a:lnSpc>
                <a:spcPct val="80000"/>
              </a:lnSpc>
            </a:pPr>
            <a:r>
              <a:rPr lang="en-US" sz="2400" dirty="0"/>
              <a:t>Prominent role (social, economic, and political) for the clergy (particularly for the simulation the Catholic Church in France) </a:t>
            </a:r>
          </a:p>
          <a:p>
            <a:pPr>
              <a:lnSpc>
                <a:spcPct val="80000"/>
              </a:lnSpc>
            </a:pPr>
            <a:r>
              <a:rPr lang="en-US" sz="2400" dirty="0"/>
              <a:t>Largely undemocratic systems (very limited suffrage, opportunity for office, if at all)</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en-US" dirty="0" smtClean="0"/>
              <a:t>Enlightenment Thinkers</a:t>
            </a:r>
            <a:endParaRPr lang="en-US" dirty="0"/>
          </a:p>
        </p:txBody>
      </p:sp>
      <p:sp>
        <p:nvSpPr>
          <p:cNvPr id="40963" name="Rectangle 3"/>
          <p:cNvSpPr>
            <a:spLocks noGrp="1" noRot="1" noChangeArrowheads="1"/>
          </p:cNvSpPr>
          <p:nvPr>
            <p:ph type="body" idx="1"/>
          </p:nvPr>
        </p:nvSpPr>
        <p:spPr>
          <a:xfrm>
            <a:off x="301625" y="1600200"/>
            <a:ext cx="8540750" cy="5257800"/>
          </a:xfrm>
        </p:spPr>
        <p:txBody>
          <a:bodyPr/>
          <a:lstStyle/>
          <a:p>
            <a:pPr>
              <a:lnSpc>
                <a:spcPct val="90000"/>
              </a:lnSpc>
            </a:pPr>
            <a:r>
              <a:rPr lang="en-US" sz="2800" dirty="0"/>
              <a:t>Enlightenment not monolithic—there were more or less radical approaches, but all focused on the need for clarity and reason, a means to shine light on all knowledge and condition of man</a:t>
            </a:r>
            <a:r>
              <a:rPr lang="en-US" sz="2800" dirty="0" smtClean="0"/>
              <a:t>.</a:t>
            </a:r>
          </a:p>
          <a:p>
            <a:pPr>
              <a:lnSpc>
                <a:spcPct val="90000"/>
              </a:lnSpc>
            </a:pPr>
            <a:r>
              <a:rPr lang="en-US" sz="2800" dirty="0"/>
              <a:t>Rousseau and Voltaire not always in agreement on democracy and human nature (V. was a bit more pessimistic</a:t>
            </a:r>
            <a:r>
              <a:rPr lang="en-US" sz="2800" dirty="0" smtClean="0"/>
              <a:t>)</a:t>
            </a:r>
          </a:p>
          <a:p>
            <a:pPr>
              <a:lnSpc>
                <a:spcPct val="90000"/>
              </a:lnSpc>
            </a:pPr>
            <a:r>
              <a:rPr lang="en-US" sz="2800" dirty="0" smtClean="0"/>
              <a:t>Voltaire’s </a:t>
            </a:r>
            <a:r>
              <a:rPr lang="en-US" sz="2800" i="1" dirty="0" err="1"/>
              <a:t>Candide</a:t>
            </a:r>
            <a:r>
              <a:rPr lang="en-US" sz="2800" dirty="0"/>
              <a:t> is part response to certain Enlightenment philosophers and their reliance on notion of perfect God</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a:t>Voltaire</a:t>
            </a:r>
          </a:p>
        </p:txBody>
      </p:sp>
      <p:sp>
        <p:nvSpPr>
          <p:cNvPr id="46083" name="Rectangle 3"/>
          <p:cNvSpPr>
            <a:spLocks noGrp="1" noRot="1" noChangeArrowheads="1"/>
          </p:cNvSpPr>
          <p:nvPr>
            <p:ph type="body" idx="1"/>
          </p:nvPr>
        </p:nvSpPr>
        <p:spPr/>
        <p:txBody>
          <a:bodyPr/>
          <a:lstStyle/>
          <a:p>
            <a:r>
              <a:rPr lang="en-US" sz="2800" dirty="0"/>
              <a:t>Most famous work is </a:t>
            </a:r>
            <a:r>
              <a:rPr lang="en-US" sz="2800" i="1" dirty="0" err="1"/>
              <a:t>Candide</a:t>
            </a:r>
            <a:r>
              <a:rPr lang="en-US" sz="2800" dirty="0"/>
              <a:t> (1759), a work where we find V. tackling naïve optimism (philosophical and religious)—”everything is for the best in this best of all possible worlds”</a:t>
            </a:r>
          </a:p>
          <a:p>
            <a:r>
              <a:rPr lang="en-US" sz="2800" dirty="0"/>
              <a:t>Novel finds the religious as hypocrites</a:t>
            </a:r>
            <a:r>
              <a:rPr lang="en-US" sz="2800" dirty="0" smtClean="0"/>
              <a:t> </a:t>
            </a:r>
          </a:p>
          <a:p>
            <a:r>
              <a:rPr lang="en-US" sz="2800" dirty="0"/>
              <a:t>Novel ends with notion that philosophic speculation is useless (consider what this may mean for theological “proofs” and notions of faith).</a:t>
            </a:r>
          </a:p>
          <a:p>
            <a:endParaRPr lang="en-US" sz="2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US"/>
              <a:t>Voltaire</a:t>
            </a:r>
          </a:p>
        </p:txBody>
      </p:sp>
      <p:sp>
        <p:nvSpPr>
          <p:cNvPr id="33795" name="Rectangle 3"/>
          <p:cNvSpPr>
            <a:spLocks noGrp="1" noRot="1" noChangeArrowheads="1"/>
          </p:cNvSpPr>
          <p:nvPr>
            <p:ph type="body" idx="1"/>
          </p:nvPr>
        </p:nvSpPr>
        <p:spPr/>
        <p:txBody>
          <a:bodyPr/>
          <a:lstStyle/>
          <a:p>
            <a:pPr>
              <a:lnSpc>
                <a:spcPct val="90000"/>
              </a:lnSpc>
            </a:pPr>
            <a:r>
              <a:rPr lang="en-US" dirty="0"/>
              <a:t>F</a:t>
            </a:r>
            <a:r>
              <a:rPr lang="en-US" dirty="0" smtClean="0"/>
              <a:t>aith </a:t>
            </a:r>
            <a:r>
              <a:rPr lang="en-US" dirty="0"/>
              <a:t>is the substance of things hoped for, the evidence of things not seen. </a:t>
            </a:r>
          </a:p>
          <a:p>
            <a:pPr lvl="1">
              <a:lnSpc>
                <a:spcPct val="90000"/>
              </a:lnSpc>
            </a:pPr>
            <a:r>
              <a:rPr lang="en-US" dirty="0"/>
              <a:t>Hebrews, 11:1 (compare to his writings in </a:t>
            </a:r>
            <a:r>
              <a:rPr lang="en-US" i="1" dirty="0"/>
              <a:t>Philosophical Dictionary</a:t>
            </a:r>
            <a:r>
              <a:rPr lang="en-US" dirty="0"/>
              <a:t>)</a:t>
            </a:r>
          </a:p>
          <a:p>
            <a:pPr>
              <a:lnSpc>
                <a:spcPct val="90000"/>
              </a:lnSpc>
            </a:pPr>
            <a:endParaRPr lang="en-US" dirty="0"/>
          </a:p>
          <a:p>
            <a:pPr>
              <a:lnSpc>
                <a:spcPct val="90000"/>
              </a:lnSpc>
            </a:pPr>
            <a:r>
              <a:rPr lang="en-US" dirty="0"/>
              <a:t>“I die adoring God, loving my friends, not hating my enemies, and detesting persecution.”  -Voltaire, before his death in 1778</a:t>
            </a:r>
          </a:p>
          <a:p>
            <a:pPr>
              <a:lnSpc>
                <a:spcPct val="90000"/>
              </a:lnSpc>
            </a:pPr>
            <a:endParaRPr lang="en-US"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10817</TotalTime>
  <Words>1413</Words>
  <Application>Microsoft Office PowerPoint</Application>
  <PresentationFormat>On-screen Show (4:3)</PresentationFormat>
  <Paragraphs>110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Tahoma</vt:lpstr>
      <vt:lpstr>Times New Roman</vt:lpstr>
      <vt:lpstr>Wingdings</vt:lpstr>
      <vt:lpstr>Compass</vt:lpstr>
      <vt:lpstr>Enlightenment </vt:lpstr>
      <vt:lpstr>Enlightenment</vt:lpstr>
      <vt:lpstr>King Louis XV</vt:lpstr>
      <vt:lpstr>Other Predacessors</vt:lpstr>
      <vt:lpstr>Enlightenment</vt:lpstr>
      <vt:lpstr>Enlightenment</vt:lpstr>
      <vt:lpstr>Enlightenment Thinkers</vt:lpstr>
      <vt:lpstr>Voltaire</vt:lpstr>
      <vt:lpstr>Voltaire</vt:lpstr>
      <vt:lpstr>Enlightenment Ideals</vt:lpstr>
      <vt:lpstr>Introduction to French Revolution</vt:lpstr>
      <vt:lpstr>France: late 18th century</vt:lpstr>
      <vt:lpstr>Introduction to French Revolution</vt:lpstr>
      <vt:lpstr>Introduction to French Revolution</vt:lpstr>
      <vt:lpstr>Introduction to French Revolution</vt:lpstr>
      <vt:lpstr>Introduction to French Revolution</vt:lpstr>
      <vt:lpstr>Introduction to French Revolution</vt:lpstr>
      <vt:lpstr>Introduction to French Revolution</vt:lpstr>
      <vt:lpstr>PowerPoint Presentation</vt:lpstr>
    </vt:vector>
  </TitlesOfParts>
  <Company>Loras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French Revolution</dc:title>
  <dc:creator>Loras College</dc:creator>
  <cp:lastModifiedBy>Laura D. Brinez Camacho</cp:lastModifiedBy>
  <cp:revision>24</cp:revision>
  <dcterms:created xsi:type="dcterms:W3CDTF">2018-02-08T20:18:32Z</dcterms:created>
  <dcterms:modified xsi:type="dcterms:W3CDTF">2018-08-30T17:35:54Z</dcterms:modified>
</cp:coreProperties>
</file>